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16"/>
  </p:notesMasterIdLst>
  <p:sldIdLst>
    <p:sldId id="256" r:id="rId2"/>
    <p:sldId id="640" r:id="rId3"/>
    <p:sldId id="522" r:id="rId4"/>
    <p:sldId id="609" r:id="rId5"/>
    <p:sldId id="621" r:id="rId6"/>
    <p:sldId id="615" r:id="rId7"/>
    <p:sldId id="572" r:id="rId8"/>
    <p:sldId id="629" r:id="rId9"/>
    <p:sldId id="634" r:id="rId10"/>
    <p:sldId id="648" r:id="rId11"/>
    <p:sldId id="651" r:id="rId12"/>
    <p:sldId id="652" r:id="rId13"/>
    <p:sldId id="653" r:id="rId14"/>
    <p:sldId id="633" r:id="rId15"/>
  </p:sldIdLst>
  <p:sldSz cx="9144000" cy="5143500" type="screen16x9"/>
  <p:notesSz cx="6858000" cy="9144000"/>
  <p:embeddedFontLst>
    <p:embeddedFont>
      <p:font typeface="Arvo" panose="020B0604020202020204" charset="0"/>
      <p:regular r:id="rId17"/>
      <p:bold r:id="rId18"/>
      <p:italic r:id="rId19"/>
      <p:boldItalic r:id="rId20"/>
    </p:embeddedFont>
    <p:embeddedFont>
      <p:font typeface="Cambria Math" panose="02040503050406030204" pitchFamily="18" charset="0"/>
      <p:regular r:id="rId21"/>
    </p:embeddedFont>
    <p:embeddedFont>
      <p:font typeface="Roboto Condensed" panose="020B0604020202020204" charset="0"/>
      <p:regular r:id="rId22"/>
      <p:bold r:id="rId23"/>
      <p:italic r:id="rId24"/>
      <p:boldItalic r:id="rId25"/>
    </p:embeddedFont>
    <p:embeddedFont>
      <p:font typeface="Roboto Condensed Light" panose="020B0604020202020204" charset="0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79"/>
  </p:normalViewPr>
  <p:slideViewPr>
    <p:cSldViewPr snapToGrid="0">
      <p:cViewPr varScale="1">
        <p:scale>
          <a:sx n="105" d="100"/>
          <a:sy n="105" d="100"/>
        </p:scale>
        <p:origin x="35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6:01.9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18227 6121 0,'0'0'0,"0"0"0,-8-8 0,-181-37 15,136 52-15,-22 9 16,-9 14-16,1 16 15,0 23 1,8-1-16,-9 9 16,-6 29-16,14-6 15,31-32 1,-1 1-16,-7 30 16,1 0-16,14-15 15,15-7-15,8 30 16,15-24-1,8-14-15,14-8 16,8 8-16,16 7 16,-1-22-1,31 7-15,-8-31 16,15 1-16,8-16 16,22-15-1,-7-8-15,-23-7 16,23 0-16,0-16 15,-16-7-15,-6 0 16,-16 0 0,0 0-16,-8-31 15,-14 8-15,-1-23 16,-15 15-16,-15-22 16,-7-24-1,-8 1-15,-15 7 16,-31-46-16,-14 8 15,-31-38 1,-7 8-16,7 45 16,-30-30-16,15 60 15,106 100-15</inkml:trace>
  <inkml:trace contextRef="#ctx0" brushRef="#br0" timeOffset="2613.57">19603 6281 0,'-16'8'0,"-29"15"15,0 0-15,7 0 16,-7 7 0,-23 8-16,-16 31 15,1 7-15,15 1 16,15 7-16,-7 30 15,7 8 1,15-23-16,0 31 16,16-23-16,14-23 15,8 30-15,8 24 16,7-62 0,23 8-16,7 15 15,-7-7-15,30-16 16,7-15-1,1-15-15,-23-15 16,30-1-16,15-15 16,8-15-1,-23-7-15,0-1 16,1-7-16,-9-8 16,-7-15-1,-15-8-15,-7-7 16,-1-1-16,8-7 15,0 8-15,-8-1 16,-7-7 0,-8 0-16,-7 8 15,-8 7-15,0 0 16,-7 0-16,7-15 16,-8-7-1,-7 7-15,-7 7 16,-8 1-16,-8-1 15,-7-14 1,-16-16-16,1 0 16,7 23-16,8 0 15,0-16-15,-8-14 16,-7-1 0,-8 0-16,-8 9 15,8 6-15,15 16 16,1 0-1,-9 8-15,1 15 16,-8-1-16,-15 16 16,-15-7-1,83 30-15</inkml:trace>
  <inkml:trace contextRef="#ctx0" brushRef="#br0" timeOffset="5896.42">9828 6709 0,'0'0'15,"-8"-16"-15,-7 1 16,0 0 0,7 7-16,-7-7 15,0 0-15,0-1 16,0 1 0,0 8-16,-8-16 15,0 7-15,1-6 16,-8 6-16,-8 1 15,-8 0 1,-29 7-16,22 8 16,-15 15-16,-38 24 15,8-1-15,7 7 16,0 17 0,1-17-16,-24 24 15,39 0-15,7-1 16,-1-7-1,1-7-15,0 15 16,8 15-16,15-1 16,7-6-1,15 7-15,0 23 16,16-8-16,7-23 16,15 8-16,8-8 15,14 1 1,9-9-16,7-14 15,0-16-15,-8-7 16,38 7-16,8-8 16,0-14-1,7-16-15,8 0 16,30-16-16,-68 1 16,38-8-16,22-23 15,-30 1 1,8-17-16,-7 1 15,-31 16-15,-23 14 16,-7 1 0,-16-1-16,-6 0 15,-1-7-15,0-15 16,-8-1-16,-7-14 16,-15-9-1,-15-14-15,0-1 16,0 24-16,-8 7 15,0-1 1,0 1-16,8 0 16,0 8-16,7 7 15,0 0-15,1-30 16,6-54 0,1-30-16</inkml:trace>
  <inkml:trace contextRef="#ctx0" brushRef="#br0" timeOffset="7072.32">9276 6548 0,'0'0'16,"0"0"-1,0 0-15,0 0 16,0 0-16,0 0 15,0 0-15,0 0 16,0 0 0,0-7-16,15-8 15,45-31-15,39-31 16,-24 9-16,1 7 16,22-8-1,-7 8-15,-23 0 16,-15 7-16,38-22 15,-1 7 1,-6 24-16,-1-9 16,7 8-16,16 1 15,-15 6-15,-15-6 16,37-1 0,8 15-16,-30 1 15,-1-1-15,39 1 16,-38 15-16,-8-1 15,30 1 1,16 7-16,-8 1 16,22-1-16,-29 8 15,-9-8-15,24 1 16,0-1 0,-1 1-16,-7-9 15,-23 9-15,-37-1 16,-8 0-1,7 1-15,-15 7 16,-7 0-16,8-8 16,-16 8-16,-7 0 15,-8 0 1,-8 0-16,1 0 16,-1 0-16,-7 0 15,0 0 1,0 0-16,0 0 15,0 0-15,0 0 16,-7-8-16,-8 1 16,-16-8-1,1 7-15,0-7 16,0 7-16,-8 0 16,8 1-1,7-1-15,8 1 16,0 7-16,7 0 15,8 0-15,0 0 16,0 0 0,0 0-16,0 0 15,0 0-15,0 0 16,0 0 0,0 0-16,0 0 15,0 0-15,0 0 16,0 0-16,-15 22 15,15-22 1</inkml:trace>
  <inkml:trace contextRef="#ctx0" brushRef="#br0" timeOffset="7612.73">13525 4892 0,'0'0'0,"0"0"15,0 0-15,0 0 16,0 0 0,0 0-16,7 0 15,16 8-15,22 7 16,23 0-1,0 1-15,-15-9 16,-8 1-16,-7 0 16,0-1-16,-38-7 15</inkml:trace>
  <inkml:trace contextRef="#ctx0" brushRef="#br0" timeOffset="7900.73">13600 5472 0,'0'0'15,"0"0"1,0 0-16,0 0 15,0 0-15,8 8 16,7 0-16,15-1 16,15 1-1,8-1-15,8 1 16,7-16-16,23-7 16,-91 15-16</inkml:trace>
  <inkml:trace contextRef="#ctx0" brushRef="#br0" timeOffset="9115.21">17879 6205 0,'0'0'0,"0"0"16,0 0-16,0-8 16,0-7-16,-8-15 15,-7-9 1,-7-14-16,-9-16 15,-6 8-15,-16-23 16,-8 8-16,8 15 16,-7-8-1,-31-7-15,8 15 16,7 7-16,-22 1 16,-46 0-1,23 14-15,-45-6 16,38 14-16,14 1 15,-67-1-15,75 16 16,-76-16 0,62 8-16,29 8 15,-60-8-15,22 0 16,23 8 0,-22-8-16,22 8 15,38 7-15,-8 1 16,-7-1-16,-15 8 15,30 0 1,15 0-16,-8 8 16,8-8-16,16 0 15,6 0 1,9 0-16,-1 0 16,8 0-16,7 0 15,8 0-15,0 0 16,0 0-1,0 0-15,0 0 16,16 0-16,6-8 16,1 0-1,0 1-15,-8 7 16,-8 0-16,1 0 16,-8 0-16,0 0 15,0 0 1,0 0-16,0 0 15,0 0-15,0 0 16,0 0 0,0 0-16,0 0 15,0 0-15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52:22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5625 9922 0,'0'0'0,"0"0"0,0 0 0,-197 15 0,136-15 16,1-7-1,-8 14-15,7 8 16,9-7-16,14 7 15,8 1 1,-1-1-16,1 8 16,7 0-16,8 0 15,0-1-15,0 1 16,7 0 0,1 0-16,-1 0 15,8 0-15,0 7 16,15 24-16,1-8 15,-1-8 1,0-8-16,15 1 16,15-1-16,8-7 15,0 0-15,8-8 16,14 1 0,8-9-16,1-7 15,-31-7 1,-1-9-16,17-6 0,6-9 15,1-30 1,-16 23-16,-22 7 16,7-15-16,-22 8 15,-8-7 1,-7-1-16,-16 0 16,-22-15-16,-38-15 15,-23-8-15,-22 15 16,-99-46-1,53 24-15,16 15 16</inkml:trace>
  <inkml:trace contextRef="#ctx0" brushRef="#br0" timeOffset="29921.33">5042 10838 0,'0'0'16,"-7"7"-16,-1 9 16,-7-1-1,-8 8-15,23-23 16</inkml:trace>
  <inkml:trace contextRef="#ctx0" brushRef="#br0" timeOffset="29971.33">4899 11364 0,'0'0'0</inkml:trace>
  <inkml:trace contextRef="#ctx0" brushRef="#br0" timeOffset="30080.01">5027 11647 0,'0'0'0,"8"0"16,22 7-1,23 1-15,23-8 16,7 0-16,0-8 16,-15-15-1,-68 23-15</inkml:trace>
  <inkml:trace contextRef="#ctx0" brushRef="#br0" timeOffset="30234.36">5798 11303 0,'8'-7'0,"7"-16"16,-15 23 0,61-298-16,-61 298 15,-16-15-15,-14-16 16,30 31-16,-249-244 16,234 236-1,-69-22-15,-44-8 16,-16 15-16,-14-8 15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5:12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10357 6716 0,'0'0'16,"0"0"-1,0 0-15,0 0 16,0 0-16,0 0 15,0 0 1,0 0-16,0 0 16,0 0-16,-8 0 15,1 0-15,-1 8 16,1 0 0,-8 7-16,7 0 15,0 8-15,8 23 16,8 7-16,7 24 15,8-39 1,7-8-16,15 1 16,8 7-16,0-15 15,-15-8 1,0-7-16,0-8 16,-8-8-16,8-7 15,7-8-15,0-8 16,1-14-1,-24 22-15,-14 0 16,-8 0-16,-8-15 16,-7 7-16,-7 1 15,-9 7 1,1 0-16,-15 8 16,-31 7-16,-22 16 15,15 22 1,-31 39-16,114-69 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23:59.66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2597 8660 24575,'26'0'0,"-12"0"0,19 0 0,-19 0 0,6-2 0,-4 1 0,-2-1 0,2-1 0,-2 2 0,2-1 0,1 0 0,3-2 0,-3 1 0,6-2 0,-2 1 0,7 1 0,-3-2 0,2 4 0,-3-5 0,1 6 0,-1-3 0,-4 1 0,4 1 0,-7-1 0,0-1 0,-1 3 0,-6-3 0,6 3 0,-5 0 0,2 0 0,0 0 0,-2 0 0,2 0 0,-3 0 0,0-2 0,0 2 0,0-3 0,3 1 0,-2 1 0,2-1 0,-1 2 0,-1-3 0,5 3 0,-2-2 0,6 2 0,-3 0 0,3 0 0,-6-3 0,-2 3 0,-1-2 0,-1-1 0,-3 3 0,0-5 0,-2 3 0,-3-3 0,0 1 0,-2-1 0,0 1 0,-2-1 0,-3-2 0,-5 2 0,-1-5 0,-5 4 0,5-2 0,-5 1 0,5 1 0,-2-2 0,6 3 0,-3 0 0,5 3 0,-5-1 0,5 1 0,-4 2 0,3-2 0,-3 2 0,4 0 0,-5 0 0,3 0 0,-1-2 0,-2 1 0,3-1 0,-1 0 0,1 1 0,0-1 0,2 2 0,-2 0 0,2-2 0,0 2 0,1-2 0,-1 2 0,0 0 0,-2 0 0,2 0 0,-2-2 0,3 1 0,-1-1 0,-2 2 0,2 0 0,-2-2 0,2 2 0,0-2 0,1 2 0,-1 0 0,3-2 0,-1-1 0,3-1 0,0 0 0,2 1 0,3-1 0,3 3 0,2-1 0,0 2 0,0 0 0,3 0 0,-2 0 0,2 2 0,-3 1 0,3 2 0,-2 1 0,2-1 0,-6 0 0,3 2 0,-5-2 0,2 2 0,-3-3 0,1 1 0,-1 0 0,1-1 0,0 1 0,-1-1 0,1 1 0,-1-1 0,1 1 0,2 0 0,-2-1 0,4 1 0,-3 0 0,1-2 0,-3 1 0,1-2 0,-1 3 0,-1-1 0,-1 1 0,-2-1 0,0 0 0,0 1 0,0-1 0,0 1 0,0-1 0,0 1 0,-2 0 0,-1-1 0,-4 3 0,2-2 0,-5 2 0,5 0 0,-5-1 0,5 3 0,-5-3 0,5 1 0,-3 0 0,4-1 0,-1 1 0,0-3 0,1 1 0,1-1 0,-1 1 0,3-1 0,-3 1 0,4-1 0,-2 1 0,2-1 0,0 1 0,0-1 0,-2-3 0,1-7 0,-6-12 0,3-4 0,-6-14 0,3 2 0,4-4 0,-4-3 0,6 3 0,-2 0 0,3 5 0,0 6 0,0 9 0,0 1 0,0 7 0,0 3 0,0 0 0,-2 4 0,0 2 0,0 1 0,0 0 0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4-23T01:32:58.66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15429 7586 24575,'0'-11'0,"18"-25"0,7 2-1461,-7 7 0,0-2 1461,4 0 0,0 1 0,-5 5 0,0-1 0,2-6 0,-1 0 0,1 6 0,-1 1 0,0-4 0,0 0 0,1 4 0,0 0 0,3-6 0,0 1 0,-2 7 0,-1-1 0,6-6 0,0-1 0,-5 5 0,0 0-27,-1 2 0,0 0 27,0-3 0,0 2 0,9-9 0,3-4 0,-4 6 701,-7 5-701,0 6 0,-11 2 0,1 9 1456,-5 1-1456,0 5 819,-1-2-819,-3 3 0,-2-1 0,-3 2 0,0 0 0,-1 2 0,2 0 0,1 1 0,2-1 0</inkml:trace>
  <inkml:trace contextRef="#ctx0" brushRef="#br0" timeOffset="1216">16115 6672 24575,'12'0'0,"3"0"0,-4 0 0,2 0 0,0 0 0,-2 0 0,2 0 0,-3 0 0,-3 0 0,3 0 0,-3 0 0,1 0 0,1 2 0,-3 0 0,3 1 0,-4-1 0,5 0 0,-5-1 0,2 3 0,-3-3 0,1 3 0,-1-4 0,1 2 0,-3 0 0,0 1 0,-2 1 0,0 1 0,0-1 0,0 1 0,0-1 0,-2 1 0,0 2 0,-5-2 0,1 5 0,-4-5 0,5 2 0,-5-2 0,5 0 0,-2 0 0,0 0 0,2-1 0,-5 1 0,5 0 0,-2-1 0,2-1 0,1-1 0,-1-2 0,3 0 0,0 0 0</inkml:trace>
  <inkml:trace contextRef="#ctx0" brushRef="#br0" timeOffset="2972">16350 6398 24575,'0'10'0,"0"1"0,0-6 0,0 2 0,0-3 0,2 1 0,1 2 0,1-2 0,1 2 0,0-3 0,-1 1 0,1-1 0,-3 1 0,2 0 0,-1-1 0,-1 1 0,2-1 0,-3 1 0,3-1 0,-4 1 0,5-1 0,-3-1 0,1 1 0,1-4 0,-2 5 0,3-5 0,-1 2 0,1-2 0,-1 0 0,1 0 0,-1 0 0,1 0 0,0 0 0,2 0 0,-2 0 0,2 0 0,0 0 0,-2 0 0,4 0 0,-4-2 0,5-1 0,-5-1 0,2-1 0,-2-2 0,-1 1 0,1-3 0,0 4 0,0-5 0,-2 2 0,1-2 0,-1 0 0,0 3 0,-1-3 0,0 2 0,-1 1 0,1-3 0,-2 5 0,0-5 0,0 5 0,0-2 0,0 3 0,0-1 0,0 1 0,0-1 0,-2 2 0,-1-1 0,-1 2 0,-1-1 0,0-1 0,1 1 0,-3 1 0,2-2 0,-3 3 0,4-1 0,-3 2 0,2 0 0,-3 0 0,4 0 0,-3 0 0,2 0 0,-3 0 0,4 0 0,-1 0 0,1 0 0,-3 0 0,2 0 0,-5 0 0,0 0 0,-1 2 0,0 1 0,2 0 0,3-1 0,-1 0 0,3-2 0,1 4 0,1-1 0,0 1 0,2-2 0,-2 0 0</inkml:trace>
  <inkml:trace contextRef="#ctx0" brushRef="#br0" timeOffset="-32299.47">15839 7643 24575,'43'0'0,"0"0"0,8 0 0,0 0 0,-9 0 0,-2 0 0,4 0-656,-5 0 1,2 0-1,2 0 1,-1 0 0,-2 0-165,-1 0 1,-1 0 0,-1 0 0,0 0 192,2 0 0,-1 0 1,1 0-1,1 0 627,2 0 0,1 0 0,0 0 0,0 0 0,2 0 0,0 0 0,0 0 0,0 0-749,3 0 1,-1 0 0,1 0 0,1 0 748,-9 0 0,0 0 0,1 0 0,-1 0 0,1 0 0,-1 0 0,1 0 0,-1 0 0,1 0 0,-1 0 0,10 0 0,0 0 0,0 0 0,0 0 0,-8 0 0,0 0 0,0 0 0,0 0 0,0 0 0,7 0 0,1 0 0,-2 0 0,0 0 0,-6 0 0,-1 0 0,-1 0 0,1 0-88,2 0 1,1 0 0,-1 0 0,-2 0 87,5 2 0,-2-1 0,2 1 0,-7 1 0,3-1 0,-1 1 0,0 0 0,-2 0 0,-1 0 0,1 0 0,-1 1 0,10 2 0,0 1 0,-1 0-444,-6-3 0,0-1 0,-1 1 444,0 1 0,-1 0 0,0-1 736,11 1 0,-2 0-736,-11-1 0,0 0 0,13 0 0,-2 1 0,-18-1 0,0 0 0,14-1 0,1-1 0,-12 0 0,-2 0 1576,-2-1 0,0 1-1576,3-2 0,-1 1 0,-1 0 0,-1 1 0,21-2 0,-22 0 0,-1 0 0,17 0 0,-18 0 0,0 0 0,22 3 3076,-1-2-3076,-10 2 0,0-3 2852,-4 0-2852,-1 0 1718,1 0-1718,-1 0 961,1 3-961,-1-2 504,1 1-504,-1 1 0,-3-2 0,-1 5 0,-4-3 0,0 3 0,0-3 0,4 3 0,-3-3 0,15 1 0,-9 1 0,-6-4 0,0-1-539,19 3 539,-18-3 0,0 0-472,3 0 0,0 0 472,0 2 0,1-1 0,2 0 0,-1-1 0,-5 2 0,-2 0 0,4-2 0,0 0-158,11 0 158,7 0 0,-12 0 0,-2 0 0,-11 0 0,-1 0 509,-4 0-509,-2 0 961,2 0-961,-3 0 171,1 0-171,2 0 0,1 0 0,0 0 0,7 0 0,-4 0 0,4 0 0,0 0 0,0 0 0,0 0 0,0 0 0,-3 0 0,-1 0 0,-6 0 0,2 0 0,-3 0 0,4-3 0,-1 0 0,4-3 0,1 1 0,11-2 0,-6 1 0,10-1 0,-11 1 0,6 2 0,-2-1 0,0 1 0,-1 1 0,-1-3 0,-2 3 0,3-1 0,-4-1 0,4 1 0,1-5 0,3 2 0,-3-3 0,3 4 0,-4 0 0,1-3 0,3 2 0,-7-2 0,3 5 0,-1-1 0,-2 1 0,3 1 0,-4-3 0,0 5 0,0-4 0,0 4 0,13-5 0,-10 6 0,18-4 0,-15 4 0,3 0 0,-6 0 0,-6-2 0,-4 1 0,-4-1 0,-5 2 0,-1 0 0,-3 0 0,1 0 0,-1 0 0,-3 0 0,-46 8 0,32-6 0,-33 7 0</inkml:trace>
</inkml:ink>
</file>

<file path=ppt/media/image1.gif>
</file>

<file path=ppt/media/image10.gif>
</file>

<file path=ppt/media/image15.png>
</file>

<file path=ppt/media/image18.png>
</file>

<file path=ppt/media/image2.png>
</file>

<file path=ppt/media/image21.png>
</file>

<file path=ppt/media/image3.gif>
</file>

<file path=ppt/media/image4.gif>
</file>

<file path=ppt/media/image5.gif>
</file>

<file path=ppt/media/image6.jpg>
</file>

<file path=ppt/media/image7.tiff>
</file>

<file path=ppt/media/image8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customXml" Target="../ink/ink4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0.gi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Tabla de Valores:</a:t>
            </a:r>
          </a:p>
          <a:p>
            <a:pPr lvl="1"/>
            <a:r>
              <a:rPr lang="es-MX" dirty="0"/>
              <a:t>Es una tabla, donde dado un estado y una acción, nos da:</a:t>
            </a:r>
          </a:p>
          <a:p>
            <a:pPr lvl="2"/>
            <a:r>
              <a:rPr lang="es-MX" dirty="0"/>
              <a:t>Siguiente Estado, Recompensa, Probabilidad del siguiente estado.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703708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 </a:t>
            </a:r>
            <a:r>
              <a:rPr lang="es-MX" dirty="0" err="1"/>
              <a:t>Learning</a:t>
            </a:r>
            <a:r>
              <a:rPr lang="es-MX" dirty="0"/>
              <a:t> utiliza la tabla de recompensas para aprender a lo largo que pasa el tiempo cual es la mejor acción.</a:t>
            </a:r>
          </a:p>
          <a:p>
            <a:r>
              <a:rPr lang="es-MX" dirty="0"/>
              <a:t>Se genera un valor Q, donde se va almacenando la recompensa acumulada</a:t>
            </a:r>
          </a:p>
          <a:p>
            <a:r>
              <a:rPr lang="es-MX" dirty="0"/>
              <a:t>Por que la acumulada?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56EDC0F2-3246-334A-9602-F9373AB645BD}"/>
                  </a:ext>
                </a:extLst>
              </p14:cNvPr>
              <p14:cNvContentPartPr/>
              <p14:nvPr/>
            </p14:nvContentPartPr>
            <p14:xfrm>
              <a:off x="934920" y="2997000"/>
              <a:ext cx="314280" cy="14220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56EDC0F2-3246-334A-9602-F9373AB645BD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5560" y="2987640"/>
                <a:ext cx="333000" cy="1609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486574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Los valores Q se almacenan en una tabla llamada la Q-</a:t>
            </a:r>
            <a:r>
              <a:rPr lang="es-MX" dirty="0" err="1"/>
              <a:t>Table</a:t>
            </a:r>
            <a:r>
              <a:rPr lang="es-MX" dirty="0"/>
              <a:t>, donde se almacena un Q-</a:t>
            </a:r>
            <a:r>
              <a:rPr lang="es-MX" dirty="0" err="1"/>
              <a:t>Value</a:t>
            </a:r>
            <a:r>
              <a:rPr lang="es-MX" dirty="0"/>
              <a:t> por cada par (estado, acción)</a:t>
            </a:r>
          </a:p>
          <a:p>
            <a:r>
              <a:rPr lang="es-MX" dirty="0"/>
              <a:t>Un Q-</a:t>
            </a:r>
            <a:r>
              <a:rPr lang="es-MX" dirty="0" err="1"/>
              <a:t>Value</a:t>
            </a:r>
            <a:r>
              <a:rPr lang="es-MX" dirty="0"/>
              <a:t> alto, implica que esa acción es muy benéfica desde ese estado en particular.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27555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4098" name="Picture 2" descr="Q Matrix Initialized Through Traini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1166" y="1510145"/>
            <a:ext cx="3507072" cy="35631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528507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Q-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sp>
        <p:nvSpPr>
          <p:cNvPr id="11" name="Marcador de texto 10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38610"/>
          </a:xfrm>
        </p:spPr>
        <p:txBody>
          <a:bodyPr/>
          <a:lstStyle/>
          <a:p>
            <a:r>
              <a:rPr lang="es-MX" dirty="0"/>
              <a:t>Como se actualiza la Q</a:t>
            </a:r>
          </a:p>
        </p:txBody>
      </p:sp>
      <p:pic>
        <p:nvPicPr>
          <p:cNvPr id="1036" name="Picture 12" descr="https://latex.codecogs.com/gif.latex?%5Cdpi%7B300%7D%20%5Csmall%20Q%28%7B%5Csmall%20state%7D%2C%20%7B%5Csmall%20action%7D%29%20%5Cleftarrow%20%281%20-%20%5Calpha%29%20Q%28%7B%5Csmall%20state%7D%2C%20%7B%5Csmall%20action%7D%29%20&amp;plus;%20%5Calpha%20%5CBig%28%7B%5Csmall%20reward%7D%20&amp;plus;%20%5Cgamma%20%5Cmax_%7Ba%7D%20Q%28%7B%5Csmall%20next%20%5C%20state%7D%2C%20%7B%5Csmall%20all%20%5C%20actions%7D%29%5CBig%29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4275" y="2366352"/>
            <a:ext cx="7637378" cy="3572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C424D87E-8BEA-AB48-93A6-877958365532}"/>
                  </a:ext>
                </a:extLst>
              </p14:cNvPr>
              <p14:cNvContentPartPr/>
              <p14:nvPr/>
            </p14:nvContentPartPr>
            <p14:xfrm>
              <a:off x="5554440" y="2279880"/>
              <a:ext cx="2758320" cy="54036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C424D87E-8BEA-AB48-93A6-877958365532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5545080" y="2270520"/>
                <a:ext cx="2777040" cy="55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703152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89" y="1327350"/>
            <a:ext cx="4233676" cy="32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472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Clase Pasada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6216B3-508D-F547-A8AB-8B7B3718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Notación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9B095F9-3A38-A140-AE02-13E96BA82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455581"/>
            <a:ext cx="7574813" cy="623864"/>
          </a:xfrm>
        </p:spPr>
        <p:txBody>
          <a:bodyPr/>
          <a:lstStyle/>
          <a:p>
            <a:r>
              <a:rPr lang="x-none" sz="1800" dirty="0"/>
              <a:t>La probabilidad del estado t+1 (siguiente) DADO el estado t y acción t es igual a la probabilidad del estado t+1 (siguiente) DADO la historia hasta el estado t y la acción 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487760-4B6D-7E42-A45A-AD37DC3768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F1742C-6B9A-D34A-A386-72BE3D21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139950"/>
            <a:ext cx="5918200" cy="86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BC307F3E-7343-6C4B-98D0-410BEFE0FF51}"/>
              </a:ext>
            </a:extLst>
          </p:cNvPr>
          <p:cNvSpPr/>
          <p:nvPr/>
        </p:nvSpPr>
        <p:spPr>
          <a:xfrm>
            <a:off x="5156791" y="3381153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2A5A441-448E-0C44-91E2-35BA5A0F1D44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072809" y="2824098"/>
            <a:ext cx="2371061" cy="55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id="{2ECFD8A8-CFBF-7B4B-8B67-75F65CC319ED}"/>
              </a:ext>
            </a:extLst>
          </p:cNvPr>
          <p:cNvSpPr/>
          <p:nvPr/>
        </p:nvSpPr>
        <p:spPr>
          <a:xfrm>
            <a:off x="5732517" y="3650555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3F3B09FD-0418-7E4C-B87D-AA30023F7FC5}"/>
              </a:ext>
            </a:extLst>
          </p:cNvPr>
          <p:cNvCxnSpPr>
            <a:cxnSpLocks/>
          </p:cNvCxnSpPr>
          <p:nvPr/>
        </p:nvCxnSpPr>
        <p:spPr>
          <a:xfrm flipH="1" flipV="1">
            <a:off x="6166884" y="2762238"/>
            <a:ext cx="35294" cy="8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7" name="Entrada de lápiz 6"/>
              <p14:cNvContentPartPr/>
              <p14:nvPr/>
            </p14:nvContentPartPr>
            <p14:xfrm>
              <a:off x="2950200" y="1761120"/>
              <a:ext cx="4387320" cy="1209240"/>
            </p14:xfrm>
          </p:contentPart>
        </mc:Choice>
        <mc:Fallback xmlns="">
          <p:pic>
            <p:nvPicPr>
              <p:cNvPr id="7" name="Entrada de lápiz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0840" y="1751760"/>
                <a:ext cx="4406040" cy="122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23085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Procesos de Decisión de </a:t>
            </a:r>
            <a:r>
              <a:rPr lang="es-MX" dirty="0" err="1"/>
              <a:t>Markov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Markov </a:t>
                </a:r>
                <a:r>
                  <a:rPr lang="es-MX" sz="1400" dirty="0" err="1"/>
                  <a:t>Decision</a:t>
                </a:r>
                <a:r>
                  <a:rPr lang="es-MX" sz="1400" dirty="0"/>
                  <a:t> </a:t>
                </a:r>
                <a:r>
                  <a:rPr lang="es-MX" sz="1400" dirty="0" err="1"/>
                  <a:t>Process</a:t>
                </a:r>
                <a:r>
                  <a:rPr lang="es-MX" sz="1400" dirty="0"/>
                  <a:t> (MDP)</a:t>
                </a:r>
              </a:p>
              <a:p>
                <a:pPr lvl="1"/>
                <a:r>
                  <a:rPr lang="es-MX" sz="1400" dirty="0"/>
                  <a:t>Formulación Matemática de RL</a:t>
                </a:r>
              </a:p>
              <a:p>
                <a:pPr lvl="1"/>
                <a:r>
                  <a:rPr lang="es-MX" sz="1400" dirty="0"/>
                  <a:t>Propiedad de </a:t>
                </a:r>
                <a:r>
                  <a:rPr lang="es-MX" sz="1400" dirty="0" err="1"/>
                  <a:t>Markov</a:t>
                </a:r>
                <a:r>
                  <a:rPr lang="es-MX" sz="1400" dirty="0"/>
                  <a:t>: El estado nos da toda la información que necesitamos saber sobre el ambiente.</a:t>
                </a:r>
              </a:p>
              <a:p>
                <a:r>
                  <a:rPr lang="es-MX" sz="1400" dirty="0"/>
                  <a:t>Se define por (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MX" sz="1400" dirty="0"/>
                  <a:t>):</a:t>
                </a:r>
              </a:p>
              <a:p>
                <a:pPr lvl="1"/>
                <a:r>
                  <a:rPr lang="es-MX" sz="1400" dirty="0"/>
                  <a:t>S : Conjunto de posibles estados</a:t>
                </a:r>
              </a:p>
              <a:p>
                <a:pPr lvl="1"/>
                <a:r>
                  <a:rPr lang="es-MX" sz="1400" dirty="0"/>
                  <a:t>A: Conjunto de posibles acciones</a:t>
                </a:r>
              </a:p>
              <a:p>
                <a:pPr lvl="1"/>
                <a:r>
                  <a:rPr lang="es-MX" sz="1400" dirty="0"/>
                  <a:t>R: Distribución de recompensas del par (estado, acción)</a:t>
                </a:r>
              </a:p>
              <a:p>
                <a:pPr lvl="1"/>
                <a:r>
                  <a:rPr lang="es-MX" sz="1400" dirty="0"/>
                  <a:t>P: Probabilidad de transición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sz="1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s-MX" sz="1400" dirty="0"/>
                  <a:t>: Factor de descuento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99" t="-5039" b="-69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763640" y="3440160"/>
              <a:ext cx="384120" cy="75852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4280" y="3430800"/>
                <a:ext cx="402840" cy="77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02868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A304B7-707F-0844-B44D-7714A50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34D7D-5033-F44B-8431-D592C292E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79858"/>
          </a:xfrm>
        </p:spPr>
        <p:txBody>
          <a:bodyPr/>
          <a:lstStyle/>
          <a:p>
            <a:r>
              <a:rPr lang="x-none" dirty="0"/>
              <a:t>Una política de acción es mapear de experiencias pasadas a una acción: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2FC6BB-0201-EE47-ADE9-630D5ADEEB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9A50034-B189-7443-A3BC-4B1927EF648A}"/>
              </a:ext>
            </a:extLst>
          </p:cNvPr>
          <p:cNvSpPr/>
          <p:nvPr/>
        </p:nvSpPr>
        <p:spPr>
          <a:xfrm>
            <a:off x="1399032" y="2816352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5544B98-38D5-E54B-8929-8376DDC462C0}"/>
              </a:ext>
            </a:extLst>
          </p:cNvPr>
          <p:cNvSpPr/>
          <p:nvPr/>
        </p:nvSpPr>
        <p:spPr>
          <a:xfrm>
            <a:off x="1399032" y="3300984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68B1BFE-FBEB-B34F-99E4-C2F92D9AEBB7}"/>
              </a:ext>
            </a:extLst>
          </p:cNvPr>
          <p:cNvSpPr/>
          <p:nvPr/>
        </p:nvSpPr>
        <p:spPr>
          <a:xfrm>
            <a:off x="1399032" y="3785616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id="{878B9364-2BC4-B644-93C1-CF1B682FEE7A}"/>
              </a:ext>
            </a:extLst>
          </p:cNvPr>
          <p:cNvSpPr/>
          <p:nvPr/>
        </p:nvSpPr>
        <p:spPr>
          <a:xfrm>
            <a:off x="2953512" y="3282696"/>
            <a:ext cx="2048256" cy="21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D589E95-F9CF-B244-AB8C-299FEB3A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35" y="2678461"/>
            <a:ext cx="2522279" cy="1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692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8552BA-33A9-8F4A-AE0C-64573556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Funcion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x-none" dirty="0"/>
                  <a:t>Función de Valor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s-ES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x-none" dirty="0"/>
                  <a:t> Esta es la suma esperada con “descuentos” utilizando la politica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x-none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ECBBEC-643E-B847-858B-6A3DC9E02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3706560" y="2417760"/>
              <a:ext cx="207360" cy="154440"/>
            </p14:xfrm>
          </p:contentPart>
        </mc:Choice>
        <mc:Fallback xmlns=""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97200" y="2408400"/>
                <a:ext cx="226080" cy="1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6292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B31C9B-127E-9B4A-902E-093E9791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F7016F3-1634-6041-84EE-DFDFAFAD4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Cual es la política que optimiza V?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2C2F97-1801-8B4C-9B90-C3EAB412D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710271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16022</TotalTime>
  <Words>334</Words>
  <Application>Microsoft Office PowerPoint</Application>
  <PresentationFormat>On-screen Show (16:9)</PresentationFormat>
  <Paragraphs>55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Arvo</vt:lpstr>
      <vt:lpstr>Roboto Condensed Light</vt:lpstr>
      <vt:lpstr>Cambria Math</vt:lpstr>
      <vt:lpstr>Roboto Condensed</vt:lpstr>
      <vt:lpstr>Salerio template</vt:lpstr>
      <vt:lpstr>Machine Learning 2</vt:lpstr>
      <vt:lpstr>PowerPoint Presentation</vt:lpstr>
      <vt:lpstr>Reinforcement Learning</vt:lpstr>
      <vt:lpstr>PowerPoint Presentation</vt:lpstr>
      <vt:lpstr>Notación</vt:lpstr>
      <vt:lpstr>Procesos de Decisión de Markov</vt:lpstr>
      <vt:lpstr>Política</vt:lpstr>
      <vt:lpstr>Funcion de valor</vt:lpstr>
      <vt:lpstr>Control</vt:lpstr>
      <vt:lpstr>Q-Learning</vt:lpstr>
      <vt:lpstr>Q-Learning</vt:lpstr>
      <vt:lpstr>PowerPoint Presentation</vt:lpstr>
      <vt:lpstr>PowerPoint Presentation</vt:lpstr>
      <vt:lpstr>Q-Learning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FELIPE PALAFOX NOVACK</cp:lastModifiedBy>
  <cp:revision>119</cp:revision>
  <dcterms:modified xsi:type="dcterms:W3CDTF">2021-04-22T00:14:00Z</dcterms:modified>
</cp:coreProperties>
</file>